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1" r:id="rId4"/>
    <p:sldId id="256" r:id="rId5"/>
    <p:sldId id="262" r:id="rId6"/>
    <p:sldId id="257" r:id="rId7"/>
    <p:sldId id="267" r:id="rId8"/>
    <p:sldId id="269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13" autoAdjust="0"/>
  </p:normalViewPr>
  <p:slideViewPr>
    <p:cSldViewPr snapToGrid="0">
      <p:cViewPr varScale="1">
        <p:scale>
          <a:sx n="107" d="100"/>
          <a:sy n="10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EB534-DB50-4487-B1FC-98A99B90FE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191F7-7B63-4A1F-855B-72A7E6CA5848}">
      <dgm:prSet phldrT="[Текст]"/>
      <dgm:spPr/>
      <dgm:t>
        <a:bodyPr/>
        <a:lstStyle/>
        <a:p>
          <a:r>
            <a:rPr lang="ru-RU" dirty="0" smtClean="0"/>
            <a:t>Тема 1</a:t>
          </a:r>
          <a:endParaRPr lang="ru-RU" dirty="0"/>
        </a:p>
      </dgm:t>
    </dgm:pt>
    <dgm:pt modelId="{53142F48-80B7-4602-A967-E273A00D8C75}" type="parTrans" cxnId="{0D0C505D-986A-47D0-A189-7F22B22D1C18}">
      <dgm:prSet/>
      <dgm:spPr/>
      <dgm:t>
        <a:bodyPr/>
        <a:lstStyle/>
        <a:p>
          <a:endParaRPr lang="ru-RU"/>
        </a:p>
      </dgm:t>
    </dgm:pt>
    <dgm:pt modelId="{9C57323E-7252-4A0D-ABC5-B9341A98076E}" type="sibTrans" cxnId="{0D0C505D-986A-47D0-A189-7F22B22D1C18}">
      <dgm:prSet/>
      <dgm:spPr/>
      <dgm:t>
        <a:bodyPr/>
        <a:lstStyle/>
        <a:p>
          <a:endParaRPr lang="ru-RU"/>
        </a:p>
      </dgm:t>
    </dgm:pt>
    <dgm:pt modelId="{AC881E26-620F-4F88-BFAF-8EA88744B3EA}">
      <dgm:prSet phldrT="[Текст]" custT="1"/>
      <dgm:spPr/>
      <dgm:t>
        <a:bodyPr/>
        <a:lstStyle/>
        <a:p>
          <a:r>
            <a:rPr lang="ru-RU" sz="4800" dirty="0" smtClean="0"/>
            <a:t>Тема 2</a:t>
          </a:r>
          <a:endParaRPr lang="ru-RU" sz="4800" dirty="0"/>
        </a:p>
      </dgm:t>
    </dgm:pt>
    <dgm:pt modelId="{A0549F70-94A4-460A-9B57-B2F2E73B60AA}" type="parTrans" cxnId="{1EE82AD5-FC79-48CC-ACE7-87004882E152}">
      <dgm:prSet/>
      <dgm:spPr/>
      <dgm:t>
        <a:bodyPr/>
        <a:lstStyle/>
        <a:p>
          <a:endParaRPr lang="ru-RU"/>
        </a:p>
      </dgm:t>
    </dgm:pt>
    <dgm:pt modelId="{08CBA52A-A2D0-430E-8534-3A985E2FA705}" type="sibTrans" cxnId="{1EE82AD5-FC79-48CC-ACE7-87004882E152}">
      <dgm:prSet/>
      <dgm:spPr/>
      <dgm:t>
        <a:bodyPr/>
        <a:lstStyle/>
        <a:p>
          <a:endParaRPr lang="ru-RU"/>
        </a:p>
      </dgm:t>
    </dgm:pt>
    <dgm:pt modelId="{375E7D41-BB1B-4F3E-B7BA-4585AA0C1954}">
      <dgm:prSet phldrT="[Текст]" custT="1"/>
      <dgm:spPr/>
      <dgm:t>
        <a:bodyPr/>
        <a:lstStyle/>
        <a:p>
          <a:r>
            <a:rPr lang="ru-RU" sz="4800" dirty="0" smtClean="0"/>
            <a:t>Тема 3</a:t>
          </a:r>
          <a:endParaRPr lang="ru-RU" sz="4800" dirty="0"/>
        </a:p>
      </dgm:t>
    </dgm:pt>
    <dgm:pt modelId="{D3801D36-0EC5-47AB-B5D5-B6501C1B7EBC}" type="parTrans" cxnId="{103C64B8-3E92-43C3-B19F-82FC95BA1DBB}">
      <dgm:prSet/>
      <dgm:spPr/>
      <dgm:t>
        <a:bodyPr/>
        <a:lstStyle/>
        <a:p>
          <a:endParaRPr lang="ru-RU"/>
        </a:p>
      </dgm:t>
    </dgm:pt>
    <dgm:pt modelId="{2AAE7A73-9AC6-439D-8C6B-4CE115C093E3}" type="sibTrans" cxnId="{103C64B8-3E92-43C3-B19F-82FC95BA1DBB}">
      <dgm:prSet/>
      <dgm:spPr/>
      <dgm:t>
        <a:bodyPr/>
        <a:lstStyle/>
        <a:p>
          <a:endParaRPr lang="ru-RU"/>
        </a:p>
      </dgm:t>
    </dgm:pt>
    <dgm:pt modelId="{62652F87-CD92-4CEC-AF31-DFA3A985B6DC}" type="pres">
      <dgm:prSet presAssocID="{303EB534-DB50-4487-B1FC-98A99B90FE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96B42-DA18-4F37-8DCE-721DF975BD58}" type="pres">
      <dgm:prSet presAssocID="{E6D191F7-7B63-4A1F-855B-72A7E6CA5848}" presName="node" presStyleLbl="node1" presStyleIdx="0" presStyleCnt="3" custScaleX="13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ADF0-4C41-4654-BD92-3F8CBA387C13}" type="pres">
      <dgm:prSet presAssocID="{9C57323E-7252-4A0D-ABC5-B9341A98076E}" presName="sibTrans" presStyleCnt="0"/>
      <dgm:spPr/>
    </dgm:pt>
    <dgm:pt modelId="{9932B414-D964-42AC-9A0C-1D5770886271}" type="pres">
      <dgm:prSet presAssocID="{AC881E26-620F-4F88-BFAF-8EA88744B3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B2FF0-CAE6-42E6-A501-3893450026EF}" type="pres">
      <dgm:prSet presAssocID="{08CBA52A-A2D0-430E-8534-3A985E2FA705}" presName="sibTrans" presStyleCnt="0"/>
      <dgm:spPr/>
    </dgm:pt>
    <dgm:pt modelId="{C0AC7D6C-22F7-4041-9FAD-9B9A0D842211}" type="pres">
      <dgm:prSet presAssocID="{375E7D41-BB1B-4F3E-B7BA-4585AA0C19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82AD5-FC79-48CC-ACE7-87004882E152}" srcId="{303EB534-DB50-4487-B1FC-98A99B90FEEA}" destId="{AC881E26-620F-4F88-BFAF-8EA88744B3EA}" srcOrd="1" destOrd="0" parTransId="{A0549F70-94A4-460A-9B57-B2F2E73B60AA}" sibTransId="{08CBA52A-A2D0-430E-8534-3A985E2FA705}"/>
    <dgm:cxn modelId="{0D0C505D-986A-47D0-A189-7F22B22D1C18}" srcId="{303EB534-DB50-4487-B1FC-98A99B90FEEA}" destId="{E6D191F7-7B63-4A1F-855B-72A7E6CA5848}" srcOrd="0" destOrd="0" parTransId="{53142F48-80B7-4602-A967-E273A00D8C75}" sibTransId="{9C57323E-7252-4A0D-ABC5-B9341A98076E}"/>
    <dgm:cxn modelId="{103C64B8-3E92-43C3-B19F-82FC95BA1DBB}" srcId="{303EB534-DB50-4487-B1FC-98A99B90FEEA}" destId="{375E7D41-BB1B-4F3E-B7BA-4585AA0C1954}" srcOrd="2" destOrd="0" parTransId="{D3801D36-0EC5-47AB-B5D5-B6501C1B7EBC}" sibTransId="{2AAE7A73-9AC6-439D-8C6B-4CE115C093E3}"/>
    <dgm:cxn modelId="{3324D462-FD5D-48AC-B91C-38951F6349E2}" type="presOf" srcId="{303EB534-DB50-4487-B1FC-98A99B90FEEA}" destId="{62652F87-CD92-4CEC-AF31-DFA3A985B6DC}" srcOrd="0" destOrd="0" presId="urn:microsoft.com/office/officeart/2005/8/layout/hList6"/>
    <dgm:cxn modelId="{19ECDD14-E756-4586-ADA5-A39BD9B549CA}" type="presOf" srcId="{E6D191F7-7B63-4A1F-855B-72A7E6CA5848}" destId="{3AA96B42-DA18-4F37-8DCE-721DF975BD58}" srcOrd="0" destOrd="0" presId="urn:microsoft.com/office/officeart/2005/8/layout/hList6"/>
    <dgm:cxn modelId="{DC8834C5-16C1-4706-A41E-26222B0C2F1C}" type="presOf" srcId="{375E7D41-BB1B-4F3E-B7BA-4585AA0C1954}" destId="{C0AC7D6C-22F7-4041-9FAD-9B9A0D842211}" srcOrd="0" destOrd="0" presId="urn:microsoft.com/office/officeart/2005/8/layout/hList6"/>
    <dgm:cxn modelId="{37C58AB8-D247-49EB-87A8-A11DD571C5C2}" type="presOf" srcId="{AC881E26-620F-4F88-BFAF-8EA88744B3EA}" destId="{9932B414-D964-42AC-9A0C-1D5770886271}" srcOrd="0" destOrd="0" presId="urn:microsoft.com/office/officeart/2005/8/layout/hList6"/>
    <dgm:cxn modelId="{71EEB5E1-A358-45C5-ACDA-4EC0EECACDFC}" type="presParOf" srcId="{62652F87-CD92-4CEC-AF31-DFA3A985B6DC}" destId="{3AA96B42-DA18-4F37-8DCE-721DF975BD58}" srcOrd="0" destOrd="0" presId="urn:microsoft.com/office/officeart/2005/8/layout/hList6"/>
    <dgm:cxn modelId="{30F2634F-1817-4352-ACCD-AF82E39520A1}" type="presParOf" srcId="{62652F87-CD92-4CEC-AF31-DFA3A985B6DC}" destId="{2706ADF0-4C41-4654-BD92-3F8CBA387C13}" srcOrd="1" destOrd="0" presId="urn:microsoft.com/office/officeart/2005/8/layout/hList6"/>
    <dgm:cxn modelId="{5A3F0D21-BE79-4429-A952-9560C8CA9042}" type="presParOf" srcId="{62652F87-CD92-4CEC-AF31-DFA3A985B6DC}" destId="{9932B414-D964-42AC-9A0C-1D5770886271}" srcOrd="2" destOrd="0" presId="urn:microsoft.com/office/officeart/2005/8/layout/hList6"/>
    <dgm:cxn modelId="{D2E04F0E-AAF9-4FB0-8575-D6436B55D45A}" type="presParOf" srcId="{62652F87-CD92-4CEC-AF31-DFA3A985B6DC}" destId="{565B2FF0-CAE6-42E6-A501-3893450026EF}" srcOrd="3" destOrd="0" presId="urn:microsoft.com/office/officeart/2005/8/layout/hList6"/>
    <dgm:cxn modelId="{E4BBA5C3-1B6D-4749-8E35-F580A18D62BE}" type="presParOf" srcId="{62652F87-CD92-4CEC-AF31-DFA3A985B6DC}" destId="{C0AC7D6C-22F7-4041-9FAD-9B9A0D8422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96B42-DA18-4F37-8DCE-721DF975BD58}">
      <dsp:nvSpPr>
        <dsp:cNvPr id="0" name=""/>
        <dsp:cNvSpPr/>
      </dsp:nvSpPr>
      <dsp:spPr>
        <a:xfrm rot="16200000">
          <a:off x="-1132648" y="1135314"/>
          <a:ext cx="5418667" cy="31480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Тема 1</a:t>
          </a:r>
          <a:endParaRPr lang="ru-RU" sz="6500" kern="1200" dirty="0"/>
        </a:p>
      </dsp:txBody>
      <dsp:txXfrm rot="5400000">
        <a:off x="2666" y="1083733"/>
        <a:ext cx="3148038" cy="3251201"/>
      </dsp:txXfrm>
    </dsp:sp>
    <dsp:sp modelId="{9932B414-D964-42AC-9A0C-1D5770886271}">
      <dsp:nvSpPr>
        <dsp:cNvPr id="0" name=""/>
        <dsp:cNvSpPr/>
      </dsp:nvSpPr>
      <dsp:spPr>
        <a:xfrm rot="16200000">
          <a:off x="1771794" y="1552442"/>
          <a:ext cx="5418667" cy="23137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Тема 2</a:t>
          </a:r>
          <a:endParaRPr lang="ru-RU" sz="4800" kern="1200" dirty="0"/>
        </a:p>
      </dsp:txBody>
      <dsp:txXfrm rot="5400000">
        <a:off x="3324237" y="1083732"/>
        <a:ext cx="2313781" cy="3251201"/>
      </dsp:txXfrm>
    </dsp:sp>
    <dsp:sp modelId="{C0AC7D6C-22F7-4041-9FAD-9B9A0D842211}">
      <dsp:nvSpPr>
        <dsp:cNvPr id="0" name=""/>
        <dsp:cNvSpPr/>
      </dsp:nvSpPr>
      <dsp:spPr>
        <a:xfrm rot="16200000">
          <a:off x="4259109" y="1552442"/>
          <a:ext cx="5418667" cy="23137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Тема 3</a:t>
          </a:r>
          <a:endParaRPr lang="ru-RU" sz="4800" kern="1200" dirty="0"/>
        </a:p>
      </dsp:txBody>
      <dsp:txXfrm rot="5400000">
        <a:off x="5811552" y="1083732"/>
        <a:ext cx="2313781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45" y="926022"/>
            <a:ext cx="5312342" cy="2849714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1"/>
          <a:stretch/>
        </p:blipFill>
        <p:spPr>
          <a:xfrm>
            <a:off x="7242372" y="26663"/>
            <a:ext cx="3764393" cy="68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381" y="98063"/>
            <a:ext cx="11968120" cy="1027497"/>
          </a:xfrm>
        </p:spPr>
        <p:txBody>
          <a:bodyPr anchor="t">
            <a:normAutofit/>
          </a:bodyPr>
          <a:lstStyle>
            <a:lvl1pPr algn="ctr">
              <a:defRPr sz="25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/>
          </p:nvPr>
        </p:nvSpPr>
        <p:spPr>
          <a:xfrm>
            <a:off x="121381" y="1343237"/>
            <a:ext cx="5858633" cy="408305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304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 диктор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381" y="98063"/>
            <a:ext cx="5858633" cy="1027497"/>
          </a:xfrm>
        </p:spPr>
        <p:txBody>
          <a:bodyPr anchor="t">
            <a:normAutofit/>
          </a:bodyPr>
          <a:lstStyle>
            <a:lvl1pPr algn="ctr">
              <a:defRPr sz="25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1381" y="1343237"/>
            <a:ext cx="5858633" cy="408305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784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B961A0-2414-4383-8FE0-5BFD8F6D515B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8ED299-76B2-4AC5-822A-89F117457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7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PL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9B%D0%BE%D0%B3%D0%B8%D1%81%D1%82%D0%B8%D0%BA%D0%B0#cite_note-_2967443a925cdf72-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1%80%D1%8F%D0%BC%D0%BE%D1%83%D0%B3%D0%BE%D0%BB%D1%8C%D0%BD%D0%B0%D1%8F_%D1%81%D0%B8%D1%81%D1%82%D0%B5%D0%BC%D0%B0_%D0%BA%D0%BE%D0%BE%D1%80%D0%B4%D0%B8%D0%BD%D0%B0%D1%82" TargetMode="External"/><Relationship Id="rId5" Type="http://schemas.openxmlformats.org/officeDocument/2006/relationships/hyperlink" Target="https://ru.wikipedia.org/wiki/%D0%9F%D0%BB%D0%BE%D1%81%D0%BA%D0%BE%D1%81%D1%82%D1%8C_(%D0%B3%D0%B5%D0%BE%D0%BC%D0%B5%D1%82%D1%80%D0%B8%D1%8F)" TargetMode="External"/><Relationship Id="rId4" Type="http://schemas.openxmlformats.org/officeDocument/2006/relationships/hyperlink" Target="https://ru.wikipedia.org/wiki/%D0%90%D0%BA%D1%81%D0%BE%D0%BD%D0%BE%D0%BC%D0%B5%D1%82%D1%80%D0%B8%D1%87%D0%B5%D1%81%D0%BA%D0%B0%D1%8F_%D0%BF%D1%80%D0%BE%D0%B5%D0%BA%D1%86%D0%B8%D1%8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_%D0%B4%D0%B5%D0%BA%D0%B0%D0%B1%D1%80%D1%8F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ru.wikipedia.org/wiki/%D0%9F%D0%B0%D1%80%D0%B8%D0%B6" TargetMode="External"/><Relationship Id="rId12" Type="http://schemas.openxmlformats.org/officeDocument/2006/relationships/hyperlink" Target="https://ru.wikipedia.org/wiki/%D0%98%D0%BC%D0%BF%D1%80%D0%B5%D1%81%D1%81%D0%B8%D0%BE%D0%BD%D0%B8%D0%B7%D0%B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1840_%D0%B3%D0%BE%D0%B4" TargetMode="External"/><Relationship Id="rId11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14_%D0%BD%D0%BE%D1%8F%D0%B1%D1%80%D1%8F" TargetMode="External"/><Relationship Id="rId10" Type="http://schemas.openxmlformats.org/officeDocument/2006/relationships/hyperlink" Target="https://ru.wikipedia.org/wiki/%D0%96%D0%B8%D0%B2%D0%B5%D1%80%D0%BD%D0%B8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Relationship Id="rId9" Type="http://schemas.openxmlformats.org/officeDocument/2006/relationships/hyperlink" Target="https://ru.wikipedia.org/wiki/1926_%D0%B3%D0%BE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729768"/>
            <a:ext cx="12191998" cy="1140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Шаблон презентации для </a:t>
            </a:r>
            <a:b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фона </a:t>
            </a:r>
            <a:r>
              <a:rPr lang="ru-RU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видеолекции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22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хромакеем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4415590"/>
            <a:ext cx="9144000" cy="1886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Размер слайда: Широкоформатный (16:9)</a:t>
            </a: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Основной шрифт: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Цвет текста: светлый.</a:t>
            </a: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Оптимальное количество слайдов: 10-15шт для 10 минут видео.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" y="872138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Компании 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развивать собственные логистические подразделения, а могут привлекать транспортно-логистические организации для решения вопросов поставок, складирования и снабжения. В зависимости от уровня привлечения независимых компаний для решения бизнес-задач в логистике различают разные уровни: 1PL (от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tooltip="Английский язык"/>
              </a:rPr>
              <a:t>англ.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first-party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 — подход, при котором организация обращается к предприятию-специалисту отдельной логистической операции: склад (хранение), почта (информационный обмен), такси (транспорт);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tooltip="3PL"/>
              </a:rPr>
              <a:t>3PL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third-party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 — подход, при котором полный комплекс логистических услуг от доставки и адресного хранения до управления заказами и отслеживания движения товаров передается на сторону транспортно-логистической организации. В функции такого 3PL-провайдера входит организация и управление перевозками, учёт и управление запасами, подготовка импортно-экспортной и фрахтовой документации, складское хранение, обработка груза, доставка конечному потребителю.</a:t>
            </a:r>
          </a:p>
          <a:p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управления логистикой на практике сводится к управлению несколькими компонентами, которые составляют так называемый 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складские сооружения (отдельные складские постройки, центры дистрибуции, складские помещения, совмещенные с магазином);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запасы (объем запасов по каждому наименованию, место нахождения запаса);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транспортировка (виды транспорта, сроки, виды тары, наличие водителей и т. д.);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комплектация и упаковка (простота и легкость с точки зрения логистического обслуживания с одновременным сохранением влияния на покупательскую активность);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связь (возможность получения как конечной, так и промежуточной информации в процессе товародвижения)</a:t>
            </a:r>
            <a:r>
              <a:rPr lang="ru-RU" baseline="30000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[5]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8928" y="215019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плохой презентации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55965"/>
          <a:stretch/>
        </p:blipFill>
        <p:spPr>
          <a:xfrm>
            <a:off x="288914" y="1070811"/>
            <a:ext cx="6629260" cy="4584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50769" y="1100669"/>
            <a:ext cx="49169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Изометри́ческая</a:t>
            </a: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прое́кция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tooltip="Древнегреческий язык"/>
              </a:rPr>
              <a:t>др.-греч.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ἴσος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«равный» + </a:t>
            </a:r>
            <a:r>
              <a:rPr lang="ru-RU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μετρέω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«измеряю») — это разновидность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tooltip="Аксонометрическая проекция"/>
              </a:rPr>
              <a:t>аксонометрической проекции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при которой в отображении трёхмерного объекта на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tooltip="Плоскость (геометрия)"/>
              </a:rPr>
              <a:t>плоскость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коэффициент искажения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(отношение длины спроецированного на плоскость отрезка, параллельного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tooltip="Прямоугольная система координат"/>
              </a:rPr>
              <a:t>координатной оси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 действительной длине отрезка) по всем трём осям один и тот же. Слово «изометрическая» в названии проекции пришло из греческого языка и означает «равный размер», отражая тот факт, что в этой проекции масштабы по всем осям равны. В других видах проекций это не так.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8928" y="215019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плохой презентации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0" y="721777"/>
            <a:ext cx="6409901" cy="48074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44" y="775108"/>
            <a:ext cx="3236495" cy="5259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063" y="55292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Оска́р</a:t>
            </a:r>
            <a:r>
              <a:rPr lang="ru-RU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Клод Моне́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tooltip="Французский язык"/>
              </a:rPr>
              <a:t>фр.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Oscar-Claude</a:t>
            </a:r>
            <a:r>
              <a:rPr lang="ru-RU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tooltip="14 ноября"/>
              </a:rPr>
              <a:t>14 ноября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tooltip="1840 год"/>
              </a:rPr>
              <a:t>1840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tooltip="Париж"/>
              </a:rPr>
              <a:t>Париж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tooltip="5 декабря"/>
              </a:rPr>
              <a:t>5 декабря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 tooltip="1926 год"/>
              </a:rPr>
              <a:t>1926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dirty="0" err="1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 tooltip="Живерни"/>
              </a:rPr>
              <a:t>Живерни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 —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tooltip="Франция"/>
              </a:rPr>
              <a:t>французский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живописец, один из основателей </a:t>
            </a:r>
            <a:r>
              <a:rPr lang="ru-RU" dirty="0">
                <a:solidFill>
                  <a:srgbClr val="0B00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tooltip="Импрессионизм"/>
              </a:rPr>
              <a:t>импрессионизма</a:t>
            </a:r>
            <a:r>
              <a:rPr lang="ru-RU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0959" y="87504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плохой презентации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1731327"/>
              </p:ext>
            </p:extLst>
          </p:nvPr>
        </p:nvGraphicFramePr>
        <p:xfrm>
          <a:off x="299452" y="707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7452" y="1016309"/>
            <a:ext cx="37645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Структура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 это 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упорядоченная совокупность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внутренних 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связей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некоторого объекта, обеспечивающих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воспроизводимость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при изменяющихся условиях. Иногда в определении понятия структуры добавляют, что указанные внутренние связи устойчивы и что они обеспечивают 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целостность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объекта и его 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тождественность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самому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себе. Подобное ограничение, по-видимому, излишне, так как в некоторых отраслях знания рассматриваются объекты с переменной, нестационарной и тому подобными структурами.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0959" y="87504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плохой презентации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74289"/>
            <a:ext cx="6011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ФИО автора курса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уч. степень, уч. звание</a:t>
            </a:r>
            <a:endParaRPr lang="ru-RU" alt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903685"/>
            <a:ext cx="6096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«Наименование курса»</a:t>
            </a:r>
            <a:endParaRPr lang="en-US" alt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3008243"/>
            <a:ext cx="6011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Наименование лекции</a:t>
            </a:r>
            <a:endParaRPr lang="ru-RU" alt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" y="95312"/>
            <a:ext cx="1079691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3737" y="275219"/>
            <a:ext cx="493226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Московский государственный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университет технологий и управления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им. К.Г. Разумовского (ПКУ)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922" y="753281"/>
            <a:ext cx="51352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текста.</a:t>
            </a: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Заголовок.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20пт</a:t>
            </a:r>
            <a:endParaRPr lang="ru-RU" sz="2000" dirty="0" smtClean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Список: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18пт,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</a:t>
            </a:r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ервый пункт;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второй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т</a:t>
            </a:r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ретий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</a:t>
            </a:r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оследний пункт</a:t>
            </a:r>
            <a:r>
              <a:rPr lang="ru-RU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922" y="5105619"/>
            <a:ext cx="55468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Весь текст выровнен по левому краю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Обратите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внимание на знаки 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препинания в списках.</a:t>
            </a:r>
          </a:p>
        </p:txBody>
      </p:sp>
    </p:spTree>
    <p:extLst>
      <p:ext uri="{BB962C8B-B14F-4D97-AF65-F5344CB8AC3E}">
        <p14:creationId xmlns:p14="http://schemas.microsoft.com/office/powerpoint/2010/main" val="13649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79659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Схемы и картинки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4550" y="1678540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0110" y="2885596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9940" y="2872577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 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1744980" y="2425300"/>
            <a:ext cx="1234440" cy="46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2979420" y="2425300"/>
            <a:ext cx="1215390" cy="44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0110" y="1152006"/>
            <a:ext cx="417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</a:t>
            </a:r>
            <a:endParaRPr lang="ru-RU" sz="2000" b="1" dirty="0"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556" y="5185830"/>
            <a:ext cx="54683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 выравнен по центру.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Важно! Все схемы создаются средствами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PowerPoint.</a:t>
            </a:r>
            <a:endParaRPr lang="ru-RU" sz="1600" dirty="0" smtClean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510" y="515899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Схемы и картинки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>
          <a:xfrm>
            <a:off x="906378" y="1160209"/>
            <a:ext cx="4670377" cy="31968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510" y="5169788"/>
            <a:ext cx="556743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 выравнено по центру.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Важно! Разрешение картинок должно быть не меньше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720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1781" y="4394080"/>
            <a:ext cx="417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</a:t>
            </a:r>
            <a:endParaRPr lang="ru-RU" dirty="0"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006215" y="414570"/>
            <a:ext cx="417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Вывод на весь экран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4" y="814680"/>
            <a:ext cx="5644429" cy="2401625"/>
          </a:xfrm>
          <a:prstGeom prst="rect">
            <a:avLst/>
          </a:prstGeom>
        </p:spPr>
      </p:pic>
      <p:sp>
        <p:nvSpPr>
          <p:cNvPr id="24" name="Объект 4"/>
          <p:cNvSpPr txBox="1">
            <a:spLocks/>
          </p:cNvSpPr>
          <p:nvPr/>
        </p:nvSpPr>
        <p:spPr>
          <a:xfrm>
            <a:off x="1329939" y="3216305"/>
            <a:ext cx="9532120" cy="327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Население региона (НР) или база для расчетов составляет 1 млн. чел.</a:t>
            </a:r>
          </a:p>
          <a:p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Социально-демографическая группа «Лица в возрасте 16-19 лет» (Г) в населении региона составляет 200 тыс. чел.</a:t>
            </a:r>
          </a:p>
          <a:p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Потребителей</a:t>
            </a:r>
            <a:r>
              <a:rPr lang="en-US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продукта «Соленые орешки в упаковке» в населении региона (П) насчитывается 100 тыс. чел.</a:t>
            </a:r>
          </a:p>
          <a:p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Потребителей продукта «Соленые орешки в упаковке» в социально-демографической группе (ПГ) насчитывается 40 тыс. чел.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Аффинити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индекс (АИ) составит 200%. Он показывает, что доля потребителей продукта в соц.-</a:t>
            </a:r>
            <a:r>
              <a:rPr lang="ru-RU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дем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группе в два раза больше, чем в населении, что характеризуют большую склонность данной соц.-</a:t>
            </a:r>
            <a:r>
              <a:rPr lang="ru-RU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дем</a:t>
            </a:r>
            <a:r>
              <a:rPr lang="ru-RU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группы к потреблению продукта.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ХОРОШЕЙ ПРЕЗЕНТАЦИИ</a:t>
            </a:r>
            <a:endParaRPr lang="ru-RU" sz="2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ХОРОШЕЙ ПРЕЗЕНТАЦИИ</a:t>
            </a:r>
            <a:endParaRPr lang="ru-RU" sz="2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ХОРОШЕЙ ПРЕЗЕНТАЦИИ</a:t>
            </a:r>
            <a:endParaRPr lang="ru-RU" sz="2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r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defRPr sz="1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2" id="{B32581F8-2F8E-45CB-8587-50173F0DF0F3}" vid="{10E3D40C-CD45-4D09-97CE-DFF07E30EB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126</TotalTime>
  <Words>772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Sans</vt:lpstr>
      <vt:lpstr>Verdana</vt:lpstr>
      <vt:lpstr>Тема12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текста слева</dc:title>
  <dc:creator>Пользователь Windows</dc:creator>
  <cp:lastModifiedBy>Юрий Викторович Антипов</cp:lastModifiedBy>
  <cp:revision>18</cp:revision>
  <dcterms:created xsi:type="dcterms:W3CDTF">2019-12-10T16:56:41Z</dcterms:created>
  <dcterms:modified xsi:type="dcterms:W3CDTF">2021-02-15T12:18:38Z</dcterms:modified>
</cp:coreProperties>
</file>